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5" r:id="rId1"/>
  </p:sldMasterIdLst>
  <p:notesMasterIdLst>
    <p:notesMasterId r:id="rId25"/>
  </p:notesMasterIdLst>
  <p:handoutMasterIdLst>
    <p:handoutMasterId r:id="rId26"/>
  </p:handoutMasterIdLst>
  <p:sldIdLst>
    <p:sldId id="575" r:id="rId2"/>
    <p:sldId id="651" r:id="rId3"/>
    <p:sldId id="659" r:id="rId4"/>
    <p:sldId id="652" r:id="rId5"/>
    <p:sldId id="660" r:id="rId6"/>
    <p:sldId id="661" r:id="rId7"/>
    <p:sldId id="662" r:id="rId8"/>
    <p:sldId id="663" r:id="rId9"/>
    <p:sldId id="665" r:id="rId10"/>
    <p:sldId id="666" r:id="rId11"/>
    <p:sldId id="667" r:id="rId12"/>
    <p:sldId id="668" r:id="rId13"/>
    <p:sldId id="670" r:id="rId14"/>
    <p:sldId id="671" r:id="rId15"/>
    <p:sldId id="653" r:id="rId16"/>
    <p:sldId id="672" r:id="rId17"/>
    <p:sldId id="654" r:id="rId18"/>
    <p:sldId id="655" r:id="rId19"/>
    <p:sldId id="673" r:id="rId20"/>
    <p:sldId id="674" r:id="rId21"/>
    <p:sldId id="675" r:id="rId22"/>
    <p:sldId id="656" r:id="rId23"/>
    <p:sldId id="657" r:id="rId24"/>
  </p:sldIdLst>
  <p:sldSz cx="9144000" cy="6858000" type="screen4x3"/>
  <p:notesSz cx="6797675" cy="987425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568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Екатерина А. Шелепова" initials="ЕАШ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B9E1FD"/>
    <a:srgbClr val="FFFF99"/>
    <a:srgbClr val="4F81BD"/>
    <a:srgbClr val="CC6600"/>
    <a:srgbClr val="FF9900"/>
    <a:srgbClr val="008000"/>
    <a:srgbClr val="FF0000"/>
    <a:srgbClr val="4269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91" autoAdjust="0"/>
    <p:restoredTop sz="86079" autoAdjust="0"/>
  </p:normalViewPr>
  <p:slideViewPr>
    <p:cSldViewPr snapToObjects="1">
      <p:cViewPr varScale="1">
        <p:scale>
          <a:sx n="116" d="100"/>
          <a:sy n="116" d="100"/>
        </p:scale>
        <p:origin x="1842" y="108"/>
      </p:cViewPr>
      <p:guideLst>
        <p:guide orient="horz" pos="256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4147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6" tIns="45563" rIns="91126" bIns="4556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53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6" tIns="45563" rIns="91126" bIns="4556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B2427E5-7F4F-4233-9E86-2527C35996D5}" type="datetimeFigureOut">
              <a:rPr lang="ru-RU" altLang="ru-RU"/>
              <a:pPr>
                <a:defRPr/>
              </a:pPr>
              <a:t>07.12.2021</a:t>
            </a:fld>
            <a:endParaRPr lang="ru-RU" altLang="ru-RU"/>
          </a:p>
        </p:txBody>
      </p:sp>
      <p:sp>
        <p:nvSpPr>
          <p:cNvPr id="151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7282"/>
            <a:ext cx="2946400" cy="4953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6" tIns="45563" rIns="91126" bIns="4556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51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377282"/>
            <a:ext cx="2946400" cy="4953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6" tIns="45563" rIns="91126" bIns="4556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15163BE-9A36-4D27-8870-6831D79FA0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73889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80"/>
          </a:xfrm>
          <a:prstGeom prst="rect">
            <a:avLst/>
          </a:prstGeom>
        </p:spPr>
        <p:txBody>
          <a:bodyPr vert="horz" wrap="square" lIns="91126" tIns="45563" rIns="91126" bIns="45563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80"/>
          </a:xfrm>
          <a:prstGeom prst="rect">
            <a:avLst/>
          </a:prstGeom>
        </p:spPr>
        <p:txBody>
          <a:bodyPr vert="horz" lIns="91126" tIns="45563" rIns="91126" bIns="45563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049F6B1-9090-4137-9CF5-F9DC7F4821B0}" type="datetimeFigureOut">
              <a:rPr lang="ru-RU"/>
              <a:pPr>
                <a:defRPr/>
              </a:pPr>
              <a:t>07.12.2021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04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26" tIns="45563" rIns="91126" bIns="45563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691818"/>
            <a:ext cx="5438775" cy="4442539"/>
          </a:xfrm>
          <a:prstGeom prst="rect">
            <a:avLst/>
          </a:prstGeom>
        </p:spPr>
        <p:txBody>
          <a:bodyPr vert="horz" lIns="91126" tIns="45563" rIns="91126" bIns="45563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282"/>
            <a:ext cx="2946400" cy="495380"/>
          </a:xfrm>
          <a:prstGeom prst="rect">
            <a:avLst/>
          </a:prstGeom>
        </p:spPr>
        <p:txBody>
          <a:bodyPr vert="horz" wrap="square" lIns="91126" tIns="45563" rIns="91126" bIns="45563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377282"/>
            <a:ext cx="2946400" cy="495380"/>
          </a:xfrm>
          <a:prstGeom prst="rect">
            <a:avLst/>
          </a:prstGeom>
        </p:spPr>
        <p:txBody>
          <a:bodyPr vert="horz" wrap="square" lIns="91126" tIns="45563" rIns="91126" bIns="4556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BA5C2445-E14B-4FEE-BF6A-E5BAD03746D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673388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Номер слайда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36600" indent="-2825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33475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859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39938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971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543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115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687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07B1DEF2-3DB8-45C6-87F5-5ECD18BE41E9}" type="slidenum">
              <a:rPr lang="ru-RU" altLang="ru-RU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</a:t>
            </a:fld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3379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6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3797" name="Номер слайда 3"/>
          <p:cNvSpPr txBox="1">
            <a:spLocks noGrp="1"/>
          </p:cNvSpPr>
          <p:nvPr/>
        </p:nvSpPr>
        <p:spPr bwMode="auto">
          <a:xfrm>
            <a:off x="3849688" y="9377282"/>
            <a:ext cx="2946400" cy="495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26" tIns="45563" rIns="91126" bIns="45563"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7373E52-7565-457B-A7EA-8D3746C5995B}" type="slidenum">
              <a:rPr lang="ru-RU" altLang="ru-RU">
                <a:solidFill>
                  <a:srgbClr val="000000"/>
                </a:solidFill>
              </a:rPr>
              <a:pPr algn="r" eaLnBrk="1" hangingPunct="1">
                <a:spcBef>
                  <a:spcPct val="0"/>
                </a:spcBef>
              </a:pPr>
              <a:t>1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175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804425B-5534-42EF-AA28-C821A71A2BAF}" type="datetime1">
              <a:rPr lang="ru-RU"/>
              <a:pPr>
                <a:defRPr/>
              </a:pPr>
              <a:t>07.12.2021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61F86B8-9EDB-4E97-8C43-8253D853539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47549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6F68373-58CF-497D-9E9E-E6A40CD67BD7}" type="datetime1">
              <a:rPr lang="ru-RU"/>
              <a:pPr>
                <a:defRPr/>
              </a:pPr>
              <a:t>07.12.2021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7A061FC-B8CE-4C7A-A30A-56CA9087E6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70238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EB6EC08-7445-4209-A925-ADFB3362F425}" type="datetime1">
              <a:rPr lang="ru-RU"/>
              <a:pPr>
                <a:defRPr/>
              </a:pPr>
              <a:t>07.12.2021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4C77C2BA-FB8B-4685-8608-F70630376C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660490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9C042D4-8C3B-407B-8FCB-718821AF03DD}" type="datetime1">
              <a:rPr lang="ru-RU"/>
              <a:pPr>
                <a:defRPr/>
              </a:pPr>
              <a:t>07.12.2021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FC7FFE8-1FC9-4CBB-B873-D4AE23C07CE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96755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DADE3-3EEF-4D40-A18E-0C98D2E9096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68778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9D7EB08-6F85-44E9-B5A0-3862B5A51C87}" type="datetime1">
              <a:rPr lang="ru-RU"/>
              <a:pPr>
                <a:defRPr/>
              </a:pPr>
              <a:t>07.12.2021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2084EFC-BB70-4CBF-B9EA-5B1964E241B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48501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7ADA5C2-88C4-48CB-839F-C98081875B80}" type="datetime1">
              <a:rPr lang="ru-RU"/>
              <a:pPr>
                <a:defRPr/>
              </a:pPr>
              <a:t>07.12.2021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FA9FFAA-0A0A-4E25-9FC7-4C28F4642F9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14812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672DDD4-7B9F-43DB-AF36-51C2C7AB50E8}" type="datetime1">
              <a:rPr lang="ru-RU"/>
              <a:pPr>
                <a:defRPr/>
              </a:pPr>
              <a:t>07.12.2021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21159EC-5277-46E0-907B-10BB001049A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93302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7657237-0AA3-49B5-9205-89BB6A13CEDB}" type="datetime1">
              <a:rPr lang="ru-RU"/>
              <a:pPr>
                <a:defRPr/>
              </a:pPr>
              <a:t>07.12.2021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0418B84E-6545-4C58-B090-BC4C74866D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83609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16BD1D0-5881-4095-A9DD-4BA98D516AEE}" type="datetime1">
              <a:rPr lang="ru-RU"/>
              <a:pPr>
                <a:defRPr/>
              </a:pPr>
              <a:t>07.12.2021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106CF34B-BC21-4BE7-8D61-B83EB59191A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03187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C098282-DB10-4905-9B8D-5029D4E6B926}" type="datetime1">
              <a:rPr lang="ru-RU"/>
              <a:pPr>
                <a:defRPr/>
              </a:pPr>
              <a:t>07.12.2021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58B1D2C-4F19-456F-99D5-2C2264F2A18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58505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852EA27-1FBF-43DD-B505-306A13B68638}" type="datetime1">
              <a:rPr lang="ru-RU"/>
              <a:pPr>
                <a:defRPr/>
              </a:pPr>
              <a:t>07.12.2021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1693372-B4EC-45F6-A198-08265E21096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9334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1896992-CE98-47BD-9991-95B2D874A3EC}" type="datetime1">
              <a:rPr lang="ru-RU"/>
              <a:pPr>
                <a:defRPr/>
              </a:pPr>
              <a:t>07.12.2021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21E4338-C834-4E77-A2DF-1ADA816FBD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84948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C3ED91-4089-43E8-9136-8CA538EB13E0}" type="datetime1">
              <a:rPr lang="ru-RU"/>
              <a:pPr>
                <a:defRPr/>
              </a:pPr>
              <a:t>07.12.2021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813B4837-6CE5-427B-98C3-4AC7D8764E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0" r:id="rId1"/>
    <p:sldLayoutId id="2147483891" r:id="rId2"/>
    <p:sldLayoutId id="2147483892" r:id="rId3"/>
    <p:sldLayoutId id="2147483893" r:id="rId4"/>
    <p:sldLayoutId id="2147483894" r:id="rId5"/>
    <p:sldLayoutId id="2147483895" r:id="rId6"/>
    <p:sldLayoutId id="2147483896" r:id="rId7"/>
    <p:sldLayoutId id="2147483897" r:id="rId8"/>
    <p:sldLayoutId id="2147483898" r:id="rId9"/>
    <p:sldLayoutId id="2147483899" r:id="rId10"/>
    <p:sldLayoutId id="2147483900" r:id="rId11"/>
    <p:sldLayoutId id="2147483901" r:id="rId12"/>
    <p:sldLayoutId id="2147483902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ogrev@mail.ru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-180528" y="3140967"/>
            <a:ext cx="9324528" cy="1800201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100000"/>
              </a:spcBef>
              <a:defRPr/>
            </a:pPr>
            <a:r>
              <a:rPr lang="ru-RU" alt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Формы №№41, 54, 19</a:t>
            </a:r>
            <a:r>
              <a:rPr lang="ru-RU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</a:br>
            <a:endParaRPr lang="ru-RU" altLang="ru-RU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99818" y="4221088"/>
            <a:ext cx="3672408" cy="2088209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400" b="1" dirty="0" smtClean="0">
                <a:solidFill>
                  <a:schemeClr val="bg1"/>
                </a:solidFill>
              </a:rPr>
              <a:t>Е.В. </a:t>
            </a:r>
            <a:r>
              <a:rPr lang="ru-RU" sz="2400" b="1" dirty="0" err="1" smtClean="0">
                <a:solidFill>
                  <a:schemeClr val="bg1"/>
                </a:solidFill>
              </a:rPr>
              <a:t>Огрызко</a:t>
            </a:r>
            <a:r>
              <a:rPr lang="ru-RU" sz="2400" b="1" dirty="0" smtClean="0">
                <a:solidFill>
                  <a:schemeClr val="bg1"/>
                </a:solidFill>
              </a:rPr>
              <a:t>,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</a:rPr>
              <a:t>д.м.н.,</a:t>
            </a:r>
          </a:p>
          <a:p>
            <a:pPr algn="l" eaLnBrk="1" hangingPunct="1">
              <a:defRPr/>
            </a:pPr>
            <a:r>
              <a:rPr lang="ru-RU" sz="1400" b="1" dirty="0" smtClean="0">
                <a:solidFill>
                  <a:schemeClr val="bg1"/>
                </a:solidFill>
              </a:rPr>
              <a:t>Главный специалист управления </a:t>
            </a:r>
            <a:r>
              <a:rPr lang="ru-RU" sz="1400" b="1" dirty="0" smtClean="0">
                <a:solidFill>
                  <a:schemeClr val="bg1"/>
                </a:solidFill>
              </a:rPr>
              <a:t>статистики</a:t>
            </a:r>
          </a:p>
          <a:p>
            <a:pPr algn="l" eaLnBrk="1" hangingPunct="1">
              <a:defRPr/>
            </a:pPr>
            <a:r>
              <a:rPr lang="ru-RU" sz="1400" b="1" dirty="0" smtClean="0">
                <a:solidFill>
                  <a:schemeClr val="bg1"/>
                </a:solidFill>
              </a:rPr>
              <a:t>ФГБУ «ЦНИИОИЗ» Минздрава России</a:t>
            </a:r>
            <a:r>
              <a:rPr lang="ru-RU" sz="1400" b="1" dirty="0" smtClean="0">
                <a:solidFill>
                  <a:schemeClr val="bg1"/>
                </a:solidFill>
              </a:rPr>
              <a:t> </a:t>
            </a:r>
            <a:endParaRPr lang="ru-RU" sz="1400" b="1" dirty="0" smtClean="0">
              <a:solidFill>
                <a:schemeClr val="bg1"/>
              </a:solidFill>
            </a:endParaRPr>
          </a:p>
          <a:p>
            <a:pPr algn="l" eaLnBrk="1" hangingPunct="1">
              <a:defRPr/>
            </a:pPr>
            <a:r>
              <a:rPr lang="ru-RU" sz="1400" b="1" dirty="0" smtClean="0">
                <a:solidFill>
                  <a:schemeClr val="bg1"/>
                </a:solidFill>
              </a:rPr>
              <a:t>Электронный адрес: </a:t>
            </a:r>
            <a:r>
              <a:rPr lang="en-US" sz="1400" b="1" dirty="0" smtClean="0">
                <a:solidFill>
                  <a:schemeClr val="bg1"/>
                </a:solidFill>
                <a:hlinkClick r:id="rId4"/>
              </a:rPr>
              <a:t>ogrev@mail.ru</a:t>
            </a:r>
            <a:endParaRPr lang="ru-RU" sz="1400" b="1" dirty="0" smtClean="0">
              <a:solidFill>
                <a:schemeClr val="bg1"/>
              </a:solidFill>
            </a:endParaRPr>
          </a:p>
          <a:p>
            <a:pPr algn="l" eaLnBrk="1" hangingPunct="1">
              <a:defRPr/>
            </a:pPr>
            <a:endParaRPr lang="ru-RU" sz="1400" b="1" dirty="0" smtClean="0">
              <a:solidFill>
                <a:schemeClr val="bg1"/>
              </a:solidFill>
            </a:endParaRPr>
          </a:p>
          <a:p>
            <a:pPr algn="l" eaLnBrk="1" hangingPunct="1">
              <a:defRPr/>
            </a:pPr>
            <a:endParaRPr lang="ru-RU" sz="1400" dirty="0"/>
          </a:p>
          <a:p>
            <a:pPr algn="l" eaLnBrk="1" hangingPunct="1">
              <a:defRPr/>
            </a:pP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15364" name="Прямоугольник 3"/>
          <p:cNvSpPr>
            <a:spLocks noChangeArrowheads="1"/>
          </p:cNvSpPr>
          <p:nvPr/>
        </p:nvSpPr>
        <p:spPr bwMode="auto">
          <a:xfrm>
            <a:off x="3643313" y="6448425"/>
            <a:ext cx="22240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>
                <a:solidFill>
                  <a:srgbClr val="FFFFFF"/>
                </a:solidFill>
                <a:latin typeface="Arial" charset="0"/>
              </a:rPr>
              <a:t>Москва, </a:t>
            </a:r>
            <a:r>
              <a:rPr lang="ru-RU" altLang="ru-RU" sz="1600" dirty="0" smtClean="0">
                <a:solidFill>
                  <a:srgbClr val="FFFFFF"/>
                </a:solidFill>
                <a:latin typeface="Arial" charset="0"/>
              </a:rPr>
              <a:t>2021</a:t>
            </a:r>
            <a:endParaRPr lang="ru-RU" altLang="ru-RU" sz="1600" dirty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135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buNone/>
            </a:pPr>
            <a:r>
              <a:rPr lang="ru-RU" sz="2000" dirty="0" smtClean="0"/>
              <a:t>В таблице №2140 необходимо указать распределение всех выбывших детей:</a:t>
            </a:r>
          </a:p>
          <a:p>
            <a:pPr>
              <a:buFont typeface="Calibri" pitchFamily="34" charset="0"/>
              <a:buChar char="–"/>
            </a:pPr>
            <a:r>
              <a:rPr lang="ru-RU" sz="2000" dirty="0" smtClean="0"/>
              <a:t>взято родителями;</a:t>
            </a:r>
          </a:p>
          <a:p>
            <a:pPr>
              <a:buFont typeface="Calibri" pitchFamily="34" charset="0"/>
              <a:buChar char="–"/>
            </a:pPr>
            <a:r>
              <a:rPr lang="ru-RU" sz="2000" dirty="0" smtClean="0"/>
              <a:t>взято для усыновления;</a:t>
            </a:r>
          </a:p>
          <a:p>
            <a:pPr>
              <a:buFont typeface="Calibri" pitchFamily="34" charset="0"/>
              <a:buChar char="–"/>
            </a:pPr>
            <a:r>
              <a:rPr lang="ru-RU" sz="2000" dirty="0" smtClean="0"/>
              <a:t>переведено по достижению предельного возраста в учреждения народного образования;</a:t>
            </a:r>
          </a:p>
          <a:p>
            <a:pPr>
              <a:buFont typeface="Calibri" pitchFamily="34" charset="0"/>
              <a:buChar char="–"/>
            </a:pPr>
            <a:r>
              <a:rPr lang="ru-RU" sz="2000" dirty="0" smtClean="0"/>
              <a:t>в учреждения социальной защиты населения</a:t>
            </a:r>
          </a:p>
          <a:p>
            <a:pPr>
              <a:buFont typeface="Calibri" pitchFamily="34" charset="0"/>
              <a:buChar char="–"/>
            </a:pPr>
            <a:endParaRPr lang="ru-RU" sz="2000" dirty="0" smtClean="0"/>
          </a:p>
          <a:p>
            <a:pPr>
              <a:buFont typeface="Calibri" pitchFamily="34" charset="0"/>
              <a:buChar char="–"/>
            </a:pPr>
            <a:endParaRPr lang="ru-RU" sz="2000" dirty="0" smtClean="0"/>
          </a:p>
          <a:p>
            <a:pPr>
              <a:buFont typeface="Calibri" pitchFamily="34" charset="0"/>
              <a:buChar char="–"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Ф.№41,таб.2120, стр.1, гр.03 –ф.№41,таб.2140, стр.1, гр.(1+2+3+4) </a:t>
            </a:r>
          </a:p>
          <a:p>
            <a:pPr marL="0" indent="0">
              <a:buNone/>
            </a:pPr>
            <a:r>
              <a:rPr lang="ru-RU" dirty="0" smtClean="0"/>
              <a:t>-опека;</a:t>
            </a:r>
          </a:p>
          <a:p>
            <a:pPr marL="0" indent="0">
              <a:buNone/>
            </a:pPr>
            <a:r>
              <a:rPr lang="ru-RU" dirty="0" smtClean="0"/>
              <a:t>-патронатная семья;</a:t>
            </a:r>
          </a:p>
          <a:p>
            <a:pPr marL="0" indent="0">
              <a:buNone/>
            </a:pPr>
            <a:r>
              <a:rPr lang="ru-RU" dirty="0" smtClean="0"/>
              <a:t>-репатриация;</a:t>
            </a:r>
          </a:p>
          <a:p>
            <a:pPr marL="0" indent="0">
              <a:buNone/>
            </a:pPr>
            <a:r>
              <a:rPr lang="ru-RU" dirty="0" smtClean="0"/>
              <a:t>-переведены в дома ребенка других субъектов.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Прилагается</a:t>
            </a:r>
            <a:r>
              <a:rPr lang="ru-RU" dirty="0" smtClean="0">
                <a:cs typeface="Arial" panose="020B0604020202020204" pitchFamily="34" charset="0"/>
              </a:rPr>
              <a:t> пояснительная записка.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Число детей, взятых на международное усыновление</a:t>
            </a:r>
          </a:p>
          <a:p>
            <a:pPr>
              <a:buNone/>
            </a:pPr>
            <a:r>
              <a:rPr lang="ru-RU" dirty="0" smtClean="0"/>
              <a:t>Ф.№</a:t>
            </a:r>
            <a:r>
              <a:rPr lang="ru-RU" dirty="0" smtClean="0"/>
              <a:t>41,таб.2140, стр.1, гр.5</a:t>
            </a:r>
          </a:p>
          <a:p>
            <a:pPr>
              <a:buNone/>
            </a:pPr>
            <a:r>
              <a:rPr lang="ru-RU" dirty="0" smtClean="0"/>
              <a:t>из: </a:t>
            </a:r>
            <a:r>
              <a:rPr lang="ru-RU" dirty="0" smtClean="0"/>
              <a:t>ф.№</a:t>
            </a:r>
            <a:r>
              <a:rPr lang="ru-RU" dirty="0" smtClean="0"/>
              <a:t>41,таб.2140, стр.1, гр.2(усыновление «внутреннее» + международное)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/>
              <a:t>Таблица №2150 «Заболевания детей».</a:t>
            </a:r>
          </a:p>
          <a:p>
            <a:pPr>
              <a:buNone/>
            </a:pPr>
            <a:r>
              <a:rPr lang="ru-RU" sz="2400" dirty="0" smtClean="0"/>
              <a:t>Прочие болезни (только по классам заболеваний):</a:t>
            </a:r>
          </a:p>
          <a:p>
            <a:pPr>
              <a:buNone/>
            </a:pPr>
            <a:r>
              <a:rPr lang="ru-RU" sz="2400" dirty="0" smtClean="0"/>
              <a:t>-Новообразования (С</a:t>
            </a:r>
            <a:r>
              <a:rPr lang="ru-RU" sz="1800" dirty="0" smtClean="0"/>
              <a:t>00</a:t>
            </a:r>
            <a:r>
              <a:rPr lang="ru-RU" sz="2400" dirty="0" smtClean="0"/>
              <a:t>-Д</a:t>
            </a:r>
            <a:r>
              <a:rPr lang="ru-RU" sz="1800" dirty="0" smtClean="0"/>
              <a:t>48);</a:t>
            </a:r>
          </a:p>
          <a:p>
            <a:pPr>
              <a:buNone/>
            </a:pPr>
            <a:r>
              <a:rPr lang="ru-RU" sz="1800" dirty="0" smtClean="0"/>
              <a:t>-</a:t>
            </a:r>
            <a:r>
              <a:rPr lang="ru-RU" sz="2400" dirty="0" smtClean="0"/>
              <a:t>Психические расстройства и расстройства поведения (</a:t>
            </a:r>
            <a:r>
              <a:rPr lang="en-US" sz="2400" dirty="0" smtClean="0"/>
              <a:t>F</a:t>
            </a:r>
            <a:r>
              <a:rPr lang="en-US" sz="1800" dirty="0" smtClean="0"/>
              <a:t>01</a:t>
            </a:r>
            <a:r>
              <a:rPr lang="ru-RU" sz="1800" dirty="0" smtClean="0"/>
              <a:t>,</a:t>
            </a:r>
            <a:r>
              <a:rPr lang="en-US" sz="2400" dirty="0" smtClean="0"/>
              <a:t>F</a:t>
            </a:r>
            <a:r>
              <a:rPr lang="ru-RU" sz="1800" dirty="0" smtClean="0"/>
              <a:t>03-</a:t>
            </a:r>
            <a:r>
              <a:rPr lang="en-US" sz="2400" dirty="0" smtClean="0"/>
              <a:t>F</a:t>
            </a:r>
            <a:r>
              <a:rPr lang="ru-RU" sz="1800" dirty="0" smtClean="0"/>
              <a:t>99</a:t>
            </a:r>
            <a:r>
              <a:rPr lang="ru-RU" sz="2400" dirty="0" smtClean="0"/>
              <a:t>);</a:t>
            </a:r>
          </a:p>
          <a:p>
            <a:pPr>
              <a:buNone/>
            </a:pPr>
            <a:r>
              <a:rPr lang="ru-RU" sz="2400" dirty="0" smtClean="0"/>
              <a:t>-Болезни системы кровообращения (</a:t>
            </a:r>
            <a:r>
              <a:rPr lang="en-US" sz="2400" dirty="0" smtClean="0"/>
              <a:t>I</a:t>
            </a:r>
            <a:r>
              <a:rPr lang="ru-RU" sz="1800" dirty="0" smtClean="0"/>
              <a:t>00-</a:t>
            </a:r>
            <a:r>
              <a:rPr lang="en-US" sz="2400" dirty="0" smtClean="0"/>
              <a:t>I</a:t>
            </a:r>
            <a:r>
              <a:rPr lang="ru-RU" sz="1800" dirty="0" smtClean="0"/>
              <a:t>99</a:t>
            </a:r>
            <a:r>
              <a:rPr lang="en-US" sz="2400" dirty="0" smtClean="0"/>
              <a:t>)</a:t>
            </a:r>
            <a:r>
              <a:rPr lang="ru-RU" sz="2400" dirty="0" smtClean="0"/>
              <a:t>;</a:t>
            </a:r>
            <a:endParaRPr lang="en-US" sz="2400" dirty="0" smtClean="0"/>
          </a:p>
          <a:p>
            <a:pPr>
              <a:buNone/>
            </a:pPr>
            <a:r>
              <a:rPr lang="ru-RU" sz="2400" dirty="0" smtClean="0"/>
              <a:t>-Болезни кожи и подкожной клетчатки</a:t>
            </a:r>
            <a:r>
              <a:rPr lang="en-US" sz="2400" dirty="0" smtClean="0"/>
              <a:t> (L</a:t>
            </a:r>
            <a:r>
              <a:rPr lang="en-US" sz="1800" dirty="0" smtClean="0"/>
              <a:t>00-</a:t>
            </a:r>
            <a:r>
              <a:rPr lang="en-US" sz="2400" dirty="0" smtClean="0"/>
              <a:t>L</a:t>
            </a:r>
            <a:r>
              <a:rPr lang="en-US" sz="1800" dirty="0" smtClean="0"/>
              <a:t>98</a:t>
            </a:r>
            <a:r>
              <a:rPr lang="en-US" sz="2400" dirty="0" smtClean="0"/>
              <a:t>)</a:t>
            </a:r>
            <a:r>
              <a:rPr lang="ru-RU" sz="2400" dirty="0" smtClean="0"/>
              <a:t>;</a:t>
            </a:r>
          </a:p>
          <a:p>
            <a:pPr>
              <a:buNone/>
            </a:pPr>
            <a:r>
              <a:rPr lang="ru-RU" sz="2400" dirty="0" smtClean="0"/>
              <a:t>-Болезни костно-мышечной системы и соединительной ткани (М</a:t>
            </a:r>
            <a:r>
              <a:rPr lang="en-US" sz="1800" dirty="0" smtClean="0"/>
              <a:t>00</a:t>
            </a:r>
            <a:r>
              <a:rPr lang="ru-RU" sz="2400" dirty="0" smtClean="0"/>
              <a:t>-М</a:t>
            </a:r>
            <a:r>
              <a:rPr lang="ru-RU" sz="1800" dirty="0" smtClean="0"/>
              <a:t>99</a:t>
            </a:r>
            <a:r>
              <a:rPr lang="ru-RU" sz="2400" dirty="0" smtClean="0"/>
              <a:t>);</a:t>
            </a:r>
          </a:p>
          <a:p>
            <a:pPr>
              <a:buNone/>
            </a:pPr>
            <a:r>
              <a:rPr lang="ru-RU" sz="2400" dirty="0" smtClean="0"/>
              <a:t>-Симптомы, признаки и отклонения от нормы, выявленные при клинических и лабораторных исследованиях, не классифицированные в других рубриках (</a:t>
            </a:r>
            <a:r>
              <a:rPr lang="en-US" sz="2400" dirty="0" smtClean="0"/>
              <a:t>R</a:t>
            </a:r>
            <a:r>
              <a:rPr lang="ru-RU" sz="1800" dirty="0" smtClean="0"/>
              <a:t>00</a:t>
            </a:r>
            <a:r>
              <a:rPr lang="ru-RU" sz="2400" dirty="0" smtClean="0"/>
              <a:t>-</a:t>
            </a:r>
            <a:r>
              <a:rPr lang="en-US" sz="2400" dirty="0" smtClean="0"/>
              <a:t>R</a:t>
            </a:r>
            <a:r>
              <a:rPr lang="ru-RU" sz="1800" dirty="0" smtClean="0"/>
              <a:t>99</a:t>
            </a:r>
            <a:r>
              <a:rPr lang="ru-RU" sz="2400" dirty="0" smtClean="0"/>
              <a:t>)</a:t>
            </a:r>
            <a:endParaRPr lang="en-US" sz="2400" dirty="0" smtClean="0"/>
          </a:p>
          <a:p>
            <a:pPr>
              <a:buNone/>
            </a:pPr>
            <a:r>
              <a:rPr lang="ru-RU" sz="2400" dirty="0" smtClean="0"/>
              <a:t>Прилагается</a:t>
            </a:r>
            <a:r>
              <a:rPr lang="ru-RU" sz="2400" dirty="0" smtClean="0">
                <a:cs typeface="Arial" panose="020B0604020202020204" pitchFamily="34" charset="0"/>
              </a:rPr>
              <a:t> пояснительная записка.</a:t>
            </a:r>
            <a:endParaRPr lang="ru-RU" sz="2400" dirty="0" smtClean="0"/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Условие контроля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15875">
              <a:buNone/>
            </a:pPr>
            <a:r>
              <a:rPr lang="ru-RU" dirty="0" smtClean="0"/>
              <a:t>ф.№41,таб.2150, строка1.0, графа4 = ф.№41,таб.2150, сумма строк (2.0+3.0+4.0+5.0+6.0+7.0+8.0+9.0+10.0+11.0+ 12.0+13.0+14.0), графа 4 </a:t>
            </a:r>
          </a:p>
          <a:p>
            <a:pPr marL="0" indent="15875">
              <a:buNone/>
            </a:pPr>
            <a:endParaRPr lang="ru-RU" dirty="0" smtClean="0"/>
          </a:p>
          <a:p>
            <a:pPr marL="0" indent="15875">
              <a:buNone/>
            </a:pPr>
            <a:r>
              <a:rPr lang="ru-RU" sz="2800" dirty="0" smtClean="0"/>
              <a:t>В ЧИСЛО ВСЕХ ЗАБОЛЕВАНИЙ ДОЛЖНА ВХОДИТЬ СТРОКА 14.0 (ПРОЧИЕ БОЛЕЗНИ)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Годовой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отчет отраслевого статистического наблюдения ф.№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54 «Отчет врача детского дома, школы-интерната о лечебно-профилактической помощи воспитанникам», утв. приказом Минздрава Росстата от 13.09.99 №342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82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/>
              <a:t>Представляется в двух разрезах:</a:t>
            </a:r>
          </a:p>
          <a:p>
            <a:pPr>
              <a:buNone/>
            </a:pPr>
            <a:r>
              <a:rPr lang="ru-RU" sz="2800" dirty="0" smtClean="0"/>
              <a:t>-сводный по организациям образования–разрез «01»;</a:t>
            </a:r>
          </a:p>
          <a:p>
            <a:pPr>
              <a:buNone/>
            </a:pPr>
            <a:r>
              <a:rPr lang="ru-RU" sz="2800" dirty="0" smtClean="0"/>
              <a:t>-сводный по организациям соцобеспечения (соцзащиты) – разрез «02».</a:t>
            </a:r>
          </a:p>
          <a:p>
            <a:pPr>
              <a:buNone/>
            </a:pP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Заполняются два разреза формы, если учреждения подобного рода отсутствуют -представляется пустой бланк, подписанный руководителем органа управления здравоохранения.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‒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Если есть изменения в таблицах №№1000,1100, 2100, 2101, то необходимо представить пояснительную записку.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‒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 таблице №2211 распределяются дети по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I-III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группам здоровья, таблица старая. Представить пояснительную записку с распределением детей по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I-V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группам здоровья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‒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Число детей-инвалидов, из них впервые в жизни установленной инвалидностью (таб. 2310) должно соответствовать ф№19. В случае несоответствия представляется пояснительная записка.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600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Годовой отчет федерального статистического наблюдения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ф.№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19 «Сведения о детях-инвалидах», утв. приказом Росстата от 27.12.2016 №866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6138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1143000"/>
          </a:xfrm>
        </p:spPr>
        <p:txBody>
          <a:bodyPr/>
          <a:lstStyle/>
          <a:p>
            <a:pPr algn="l"/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Межформенный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контроль формы №19 с формой №54 (разрез1)</a:t>
            </a: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/>
              <a:t>Ф.№19,таб.1000,стр.9+10,гр.11= Ф.№5401,таб.2310,стр.1,гр.2</a:t>
            </a:r>
          </a:p>
          <a:p>
            <a:pPr>
              <a:buNone/>
            </a:pPr>
            <a:r>
              <a:rPr lang="ru-RU" sz="2400" dirty="0" smtClean="0"/>
              <a:t>Ф.№19,таб.1000,стр.9+10,гр.12= Ф.№5401,таб.2310,стр.1,гр.3</a:t>
            </a:r>
          </a:p>
          <a:p>
            <a:pPr>
              <a:buNone/>
            </a:pPr>
            <a:r>
              <a:rPr lang="ru-RU" sz="2400" dirty="0" smtClean="0"/>
              <a:t>Разница в этих формах обусловлена тем, что в ф.№5401 представлены:</a:t>
            </a:r>
          </a:p>
          <a:p>
            <a:pPr>
              <a:buNone/>
            </a:pPr>
            <a:r>
              <a:rPr lang="ru-RU" sz="2400" dirty="0" smtClean="0"/>
              <a:t>-дети-инвалиды в возрасте 18 лет;</a:t>
            </a:r>
          </a:p>
          <a:p>
            <a:pPr>
              <a:buNone/>
            </a:pPr>
            <a:r>
              <a:rPr lang="ru-RU" sz="2400" dirty="0" smtClean="0"/>
              <a:t>-дети-инвалиды, которые посещают </a:t>
            </a:r>
            <a:r>
              <a:rPr lang="ru-RU" sz="2400" dirty="0" err="1" smtClean="0"/>
              <a:t>интернатные</a:t>
            </a:r>
            <a:r>
              <a:rPr lang="ru-RU" sz="2400" dirty="0" smtClean="0"/>
              <a:t> учреждения, а проживают дома;</a:t>
            </a:r>
          </a:p>
          <a:p>
            <a:pPr>
              <a:buNone/>
            </a:pPr>
            <a:r>
              <a:rPr lang="ru-RU" sz="2400" dirty="0" smtClean="0"/>
              <a:t>-иногородние дети.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908720"/>
            <a:ext cx="8075240" cy="495868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Годовой отчет федерального статистического наблюдения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ф.№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41 «Сведения о доме ребенка», утв. приказом Росстата от 21.06.2013 №220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077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1143000"/>
          </a:xfrm>
        </p:spPr>
        <p:txBody>
          <a:bodyPr/>
          <a:lstStyle/>
          <a:p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Межформенный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контроль формы №19 с формой №54 (разрез2)</a:t>
            </a:r>
            <a:endParaRPr lang="ru-RU" sz="24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/>
              <a:t>Контингенты детей-инвалидов, проживающие в </a:t>
            </a:r>
            <a:r>
              <a:rPr lang="ru-RU" sz="2400" dirty="0" err="1" smtClean="0"/>
              <a:t>интернатных</a:t>
            </a:r>
            <a:r>
              <a:rPr lang="ru-RU" sz="2400" dirty="0" smtClean="0"/>
              <a:t> учреждениях системы Минтруда России</a:t>
            </a:r>
          </a:p>
          <a:p>
            <a:pPr>
              <a:buNone/>
            </a:pPr>
            <a:r>
              <a:rPr lang="ru-RU" sz="2400" dirty="0" smtClean="0"/>
              <a:t>-Ф.№19,таб.1000,стр.9+10,гр.15= Ф.№5402,таб.2310,стр.1,гр.2</a:t>
            </a:r>
          </a:p>
          <a:p>
            <a:pPr>
              <a:buNone/>
            </a:pPr>
            <a:r>
              <a:rPr lang="ru-RU" sz="2400" dirty="0" smtClean="0"/>
              <a:t>-Ф.№19,таб.1000,стр.9+10,гр.16= Ф.№5402,таб.2310,стр.1,гр.3</a:t>
            </a:r>
          </a:p>
          <a:p>
            <a:pPr>
              <a:buNone/>
            </a:pPr>
            <a:r>
              <a:rPr lang="ru-RU" sz="2400" dirty="0" smtClean="0"/>
              <a:t>Разница в этих формах обусловлена тем, что в ф.№5402 представлены:</a:t>
            </a:r>
          </a:p>
          <a:p>
            <a:pPr>
              <a:buNone/>
            </a:pPr>
            <a:r>
              <a:rPr lang="ru-RU" sz="2400" dirty="0" smtClean="0"/>
              <a:t>-дети-инвалиды в возрасте 18 лет;</a:t>
            </a:r>
          </a:p>
          <a:p>
            <a:pPr>
              <a:buNone/>
            </a:pPr>
            <a:r>
              <a:rPr lang="ru-RU" sz="2400" dirty="0" smtClean="0"/>
              <a:t>-дети-инвалиды, которые посещают </a:t>
            </a:r>
            <a:r>
              <a:rPr lang="ru-RU" sz="2400" dirty="0" err="1" smtClean="0"/>
              <a:t>интернатные</a:t>
            </a:r>
            <a:r>
              <a:rPr lang="ru-RU" sz="2400" dirty="0" smtClean="0"/>
              <a:t> учреждения, а проживают дома;</a:t>
            </a:r>
          </a:p>
          <a:p>
            <a:pPr>
              <a:buNone/>
            </a:pPr>
            <a:r>
              <a:rPr lang="ru-RU" sz="2400" dirty="0" smtClean="0"/>
              <a:t>-иногородние дети.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151728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Межформенный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контроль формы №19 с формой № 4101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 smtClean="0"/>
              <a:t>Контингенты детей-инвалидов, проживающие в </a:t>
            </a:r>
            <a:r>
              <a:rPr lang="ru-RU" sz="2400" dirty="0" err="1" smtClean="0"/>
              <a:t>интернатных</a:t>
            </a:r>
            <a:r>
              <a:rPr lang="ru-RU" sz="2400" dirty="0" smtClean="0"/>
              <a:t> учреждениях системы Минздрава России</a:t>
            </a:r>
          </a:p>
          <a:p>
            <a:pPr marL="0" indent="0">
              <a:buNone/>
            </a:pPr>
            <a:r>
              <a:rPr lang="ru-RU" sz="2400" dirty="0" smtClean="0"/>
              <a:t>Ф.№19,таб.1000,стр.9+10,гр.7= Ф.№4101,таб.2120,стр.1,гр.11</a:t>
            </a:r>
          </a:p>
          <a:p>
            <a:pPr marL="0" indent="0">
              <a:buNone/>
            </a:pPr>
            <a:endParaRPr lang="ru-RU" sz="28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611560" y="1268760"/>
            <a:ext cx="8075240" cy="459864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‒ Если 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межформенный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контроль не идет (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ф.№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19, таб.1000,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стр.9+10,гр.04=ф.№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30,таб.2610,стр.1,гр.1), прикладывается пояснительная записка.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162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899592" y="2420888"/>
            <a:ext cx="7787208" cy="3446512"/>
          </a:xfrm>
        </p:spPr>
        <p:txBody>
          <a:bodyPr/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Благодарю за внимание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089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/>
              <a:t>1.Заполняются формы:                                                              - по всем домам ребенка (ф</a:t>
            </a:r>
            <a:r>
              <a:rPr lang="ru-RU" sz="2800" dirty="0" smtClean="0"/>
              <a:t>.№4101</a:t>
            </a:r>
            <a:r>
              <a:rPr lang="ru-RU" sz="2800" dirty="0" smtClean="0"/>
              <a:t>);</a:t>
            </a:r>
          </a:p>
          <a:p>
            <a:pPr>
              <a:buNone/>
            </a:pPr>
            <a:r>
              <a:rPr lang="ru-RU" sz="2800" dirty="0" smtClean="0"/>
              <a:t>    -в том числе по домам ребенка для детей с поражением </a:t>
            </a:r>
            <a:r>
              <a:rPr lang="ru-RU" sz="2800" dirty="0" smtClean="0"/>
              <a:t>ц</a:t>
            </a:r>
            <a:r>
              <a:rPr lang="ru-RU" sz="2800" dirty="0" smtClean="0"/>
              <a:t>ентральной</a:t>
            </a:r>
            <a:r>
              <a:rPr lang="ru-RU" sz="2800" dirty="0" smtClean="0"/>
              <a:t> нервной системы </a:t>
            </a:r>
            <a:r>
              <a:rPr lang="ru-RU" sz="2800" dirty="0" smtClean="0"/>
              <a:t>(ф</a:t>
            </a:r>
            <a:r>
              <a:rPr lang="ru-RU" sz="2800" dirty="0" smtClean="0"/>
              <a:t>.№4102</a:t>
            </a:r>
            <a:r>
              <a:rPr lang="ru-RU" sz="2800" dirty="0" smtClean="0"/>
              <a:t>).</a:t>
            </a:r>
          </a:p>
          <a:p>
            <a:pPr>
              <a:buNone/>
            </a:pPr>
            <a:r>
              <a:rPr lang="ru-RU" sz="2800" dirty="0" smtClean="0"/>
              <a:t>2.Заполняются два разреза формы, если учреждения подобного рода отсутствуют – представляются пустые бланки,               подписанные руководителем органа          управления здравоохранения.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noFill/>
        </p:spPr>
        <p:txBody>
          <a:bodyPr/>
          <a:lstStyle/>
          <a:p>
            <a:pPr indent="-165100">
              <a:lnSpc>
                <a:spcPct val="150000"/>
              </a:lnSpc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– таблица №100 «Число домов ребенка». Если изменилось число домов ребенка, то представить пояснительную записку;</a:t>
            </a:r>
          </a:p>
          <a:p>
            <a:pPr indent="-165100">
              <a:lnSpc>
                <a:spcPct val="150000"/>
              </a:lnSpc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‒ необходимо проводить 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межформенный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контроль таблицы 2100 «Штаты учреждения» отчетной формы </a:t>
            </a:r>
            <a:r>
              <a:rPr lang="ru-RU" altLang="ru-RU" sz="2000" dirty="0" smtClean="0">
                <a:latin typeface="Arial" pitchFamily="34" charset="0"/>
                <a:cs typeface="Arial" pitchFamily="34" charset="0"/>
              </a:rPr>
              <a:t>федерального статистического наблюдения </a:t>
            </a:r>
            <a:r>
              <a:rPr lang="ru-RU" altLang="ru-RU" sz="2000" dirty="0" smtClean="0">
                <a:latin typeface="Arial" pitchFamily="34" charset="0"/>
                <a:cs typeface="Arial" pitchFamily="34" charset="0"/>
              </a:rPr>
              <a:t>ф.№</a:t>
            </a:r>
            <a:r>
              <a:rPr lang="ru-RU" altLang="ru-RU" sz="2000" dirty="0" smtClean="0">
                <a:latin typeface="Arial" pitchFamily="34" charset="0"/>
                <a:cs typeface="Arial" pitchFamily="34" charset="0"/>
              </a:rPr>
              <a:t>41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«Сведения</a:t>
            </a:r>
            <a:r>
              <a:rPr lang="ru-RU" sz="2000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 доме ребенка»</a:t>
            </a:r>
            <a:r>
              <a:rPr lang="ru-RU" altLang="ru-RU" sz="2000" b="1" dirty="0" smtClean="0">
                <a:latin typeface="Times New Roman" panose="02020603050405020304" pitchFamily="18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 таблицей1800 «Штатные и занятые должности, физические лица по типам медицинских организаций», стр.9 отчетной формы ФСН №47 «Сведения о сети и деятельности медицинских организаций».</a:t>
            </a:r>
          </a:p>
          <a:p>
            <a:pPr>
              <a:buFont typeface="Calibri" panose="020F0502020204030204" pitchFamily="34" charset="0"/>
              <a:buChar char="‒"/>
            </a:pPr>
            <a:endParaRPr lang="ru-RU" sz="2000" dirty="0" smtClean="0"/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7830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3050"/>
            <a:ext cx="4757742" cy="1162050"/>
          </a:xfrm>
        </p:spPr>
        <p:txBody>
          <a:bodyPr/>
          <a:lstStyle/>
          <a:p>
            <a:r>
              <a:rPr lang="ru-RU" u="sng" smtClean="0">
                <a:latin typeface="Times New Roman" pitchFamily="18" charset="0"/>
                <a:cs typeface="Times New Roman" pitchFamily="18" charset="0"/>
              </a:rPr>
              <a:t>Межформенный контроль</a:t>
            </a:r>
            <a:endParaRPr lang="ru-RU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214942" y="1285860"/>
            <a:ext cx="3611552" cy="4840303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разница за счет провизора</a:t>
            </a:r>
            <a:endParaRPr lang="ru-RU" sz="20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4757742" cy="4691063"/>
          </a:xfrm>
        </p:spPr>
        <p:txBody>
          <a:bodyPr/>
          <a:lstStyle/>
          <a:p>
            <a:r>
              <a:rPr lang="ru-RU" sz="2000" smtClean="0"/>
              <a:t>Усл.7 	47,1800,9,06 ≠ 01041,2100,1,04</a:t>
            </a:r>
          </a:p>
          <a:p>
            <a:r>
              <a:rPr lang="ru-RU" sz="2000" smtClean="0"/>
              <a:t>Усл.8 	47,1800,9,07 ≠ 01041,2100,2,04</a:t>
            </a:r>
          </a:p>
          <a:p>
            <a:r>
              <a:rPr lang="ru-RU" sz="2000" smtClean="0"/>
              <a:t>Усл.9 	47,1800,9,08 ≠ 01041,2100,3,04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3050"/>
            <a:ext cx="4257676" cy="1162050"/>
          </a:xfrm>
        </p:spPr>
        <p:txBody>
          <a:bodyPr/>
          <a:lstStyle/>
          <a:p>
            <a:r>
              <a:rPr lang="ru-RU" u="sng" dirty="0" err="1" smtClean="0">
                <a:latin typeface="Times New Roman" pitchFamily="18" charset="0"/>
                <a:cs typeface="Times New Roman" pitchFamily="18" charset="0"/>
              </a:rPr>
              <a:t>Межформенный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 контроль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929190" y="1357298"/>
            <a:ext cx="3757610" cy="4768865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разница за счет фармацевтов</a:t>
            </a:r>
          </a:p>
          <a:p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4471990" cy="4691063"/>
          </a:xfrm>
        </p:spPr>
        <p:txBody>
          <a:bodyPr/>
          <a:lstStyle/>
          <a:p>
            <a:r>
              <a:rPr lang="ru-RU" sz="2000" dirty="0" smtClean="0">
                <a:cs typeface="Times New Roman" pitchFamily="18" charset="0"/>
              </a:rPr>
              <a:t>Усл.10 	47,1800,9,18 ≠ 01041,2100,1,05</a:t>
            </a:r>
          </a:p>
          <a:p>
            <a:r>
              <a:rPr lang="ru-RU" sz="2000" dirty="0" smtClean="0">
                <a:cs typeface="Times New Roman" pitchFamily="18" charset="0"/>
              </a:rPr>
              <a:t>Усл.11 	47,1800,9,19 ≠ 01041,2100,2,05</a:t>
            </a:r>
          </a:p>
          <a:p>
            <a:r>
              <a:rPr lang="ru-RU" sz="2000" dirty="0" smtClean="0">
                <a:cs typeface="Times New Roman" pitchFamily="18" charset="0"/>
              </a:rPr>
              <a:t>Усл.12 	47,1800,9,20 ≠ 01041,2100,3,05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4329114" cy="1162050"/>
          </a:xfrm>
        </p:spPr>
        <p:txBody>
          <a:bodyPr/>
          <a:lstStyle/>
          <a:p>
            <a:r>
              <a:rPr lang="ru-RU" u="sng" dirty="0" err="1" smtClean="0">
                <a:latin typeface="Times New Roman" pitchFamily="18" charset="0"/>
                <a:cs typeface="Times New Roman" pitchFamily="18" charset="0"/>
              </a:rPr>
              <a:t>Межформенный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 контроль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29190" y="1357298"/>
            <a:ext cx="3757610" cy="4768865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smtClean="0"/>
              <a:t>разница за счет специалистов с высшим немедицинским образованием</a:t>
            </a: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4471990" cy="4691063"/>
          </a:xfrm>
        </p:spPr>
        <p:txBody>
          <a:bodyPr/>
          <a:lstStyle/>
          <a:p>
            <a:r>
              <a:rPr lang="ru-RU" sz="2000" dirty="0" smtClean="0">
                <a:cs typeface="Times New Roman" pitchFamily="18" charset="0"/>
              </a:rPr>
              <a:t>Усл.16 	47,1800,9,24 ≠ 01041,2100,1,07</a:t>
            </a:r>
          </a:p>
          <a:p>
            <a:r>
              <a:rPr lang="ru-RU" sz="2000" dirty="0" smtClean="0">
                <a:cs typeface="Times New Roman" pitchFamily="18" charset="0"/>
              </a:rPr>
              <a:t>Усл.17 	47,1800,9,25 ≠ 01041,2100,2,07</a:t>
            </a:r>
          </a:p>
          <a:p>
            <a:r>
              <a:rPr lang="ru-RU" sz="2000" dirty="0" smtClean="0">
                <a:cs typeface="Times New Roman" pitchFamily="18" charset="0"/>
              </a:rPr>
              <a:t>Усл.18 	47,1800,9,26 ≠ 01041,2100,3,07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/>
          </p:nvPr>
        </p:nvSpPr>
        <p:spPr/>
        <p:txBody>
          <a:bodyPr anchor="t"/>
          <a:lstStyle/>
          <a:p>
            <a:pPr>
              <a:buNone/>
            </a:pPr>
            <a:r>
              <a:rPr lang="ru-RU" sz="2800" dirty="0" smtClean="0"/>
              <a:t>В </a:t>
            </a:r>
            <a:r>
              <a:rPr lang="ru-RU" dirty="0" smtClean="0"/>
              <a:t>таблице</a:t>
            </a:r>
            <a:r>
              <a:rPr lang="ru-RU" sz="2800" dirty="0" smtClean="0"/>
              <a:t> №2120 «Контингенты дома ребенка» прослеживается движение контингента детей по всем трем строкам, в случае несоответствия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smtClean="0">
                <a:latin typeface="+mj-lt"/>
                <a:cs typeface="Arial" panose="020B0604020202020204" pitchFamily="34" charset="0"/>
              </a:rPr>
              <a:t>представить пояснительную записку.</a:t>
            </a:r>
            <a:endParaRPr lang="ru-RU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1395413"/>
            <a:ext cx="7772400" cy="1247770"/>
          </a:xfrm>
        </p:spPr>
        <p:txBody>
          <a:bodyPr/>
          <a:lstStyle/>
          <a:p>
            <a:pPr algn="l"/>
            <a:r>
              <a:rPr lang="ru-RU" sz="2800" dirty="0" smtClean="0"/>
              <a:t>Из числа поступивших детей поступило от родителей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2643182"/>
            <a:ext cx="6400800" cy="1752600"/>
          </a:xfrm>
        </p:spPr>
        <p:txBody>
          <a:bodyPr/>
          <a:lstStyle/>
          <a:p>
            <a:pPr algn="l">
              <a:tabLst>
                <a:tab pos="627063" algn="l"/>
                <a:tab pos="804863" algn="l"/>
              </a:tabLst>
            </a:pPr>
            <a:r>
              <a:rPr lang="ru-RU" dirty="0" smtClean="0">
                <a:solidFill>
                  <a:schemeClr val="tx1"/>
                </a:solidFill>
              </a:rPr>
              <a:t>Ф.№</a:t>
            </a:r>
            <a:r>
              <a:rPr lang="ru-RU" dirty="0" smtClean="0">
                <a:solidFill>
                  <a:schemeClr val="tx1"/>
                </a:solidFill>
              </a:rPr>
              <a:t>41,таб.2130, стр.1, гр.01 = </a:t>
            </a:r>
            <a:r>
              <a:rPr lang="ru-RU" dirty="0" smtClean="0">
                <a:solidFill>
                  <a:schemeClr val="tx1"/>
                </a:solidFill>
              </a:rPr>
              <a:t>ф.№</a:t>
            </a:r>
            <a:r>
              <a:rPr lang="ru-RU" dirty="0" smtClean="0">
                <a:solidFill>
                  <a:schemeClr val="tx1"/>
                </a:solidFill>
              </a:rPr>
              <a:t>41,таб.2120, стр.1, гр.03 </a:t>
            </a:r>
            <a:r>
              <a:rPr lang="ru-RU" dirty="0" smtClean="0">
                <a:solidFill>
                  <a:schemeClr val="tx1"/>
                </a:solidFill>
              </a:rPr>
              <a:t>– ф.№</a:t>
            </a:r>
            <a:r>
              <a:rPr lang="ru-RU" dirty="0" smtClean="0">
                <a:solidFill>
                  <a:schemeClr val="tx1"/>
                </a:solidFill>
              </a:rPr>
              <a:t>41,таб.2120, стр.2, гр.03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Шаблон презентации ЦНИИОИЗ 97-200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23676</TotalTime>
  <Words>880</Words>
  <Application>Microsoft Office PowerPoint</Application>
  <PresentationFormat>Экран (4:3)</PresentationFormat>
  <Paragraphs>92</Paragraphs>
  <Slides>23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Arial</vt:lpstr>
      <vt:lpstr>Calibri</vt:lpstr>
      <vt:lpstr>Times New Roman</vt:lpstr>
      <vt:lpstr>1_Шаблон презентации ЦНИИОИЗ 97-2003</vt:lpstr>
      <vt:lpstr>Формы №№41, 54, 19 </vt:lpstr>
      <vt:lpstr>Презентация PowerPoint</vt:lpstr>
      <vt:lpstr>Презентация PowerPoint</vt:lpstr>
      <vt:lpstr>Презентация PowerPoint</vt:lpstr>
      <vt:lpstr>Межформенный контроль</vt:lpstr>
      <vt:lpstr>Межформенный контроль</vt:lpstr>
      <vt:lpstr>Межформенный контроль</vt:lpstr>
      <vt:lpstr>Презентация PowerPoint</vt:lpstr>
      <vt:lpstr>Из числа поступивших детей поступило от родителей  </vt:lpstr>
      <vt:lpstr>Презентация PowerPoint</vt:lpstr>
      <vt:lpstr>Презентация PowerPoint</vt:lpstr>
      <vt:lpstr>Презентация PowerPoint</vt:lpstr>
      <vt:lpstr>Презентация PowerPoint</vt:lpstr>
      <vt:lpstr>Условие контроля</vt:lpstr>
      <vt:lpstr>Презентация PowerPoint</vt:lpstr>
      <vt:lpstr>Презентация PowerPoint</vt:lpstr>
      <vt:lpstr>Презентация PowerPoint</vt:lpstr>
      <vt:lpstr>Презентация PowerPoint</vt:lpstr>
      <vt:lpstr>Межформенный контроль формы №19 с формой №54 (разрез1)</vt:lpstr>
      <vt:lpstr>Межформенный контроль формы №19 с формой №54 (разрез2)</vt:lpstr>
      <vt:lpstr>Межформенный контроль формы №19 с формой № 4101</vt:lpstr>
      <vt:lpstr>Презентация PowerPoint</vt:lpstr>
      <vt:lpstr>Презентация PowerPoint</vt:lpstr>
    </vt:vector>
  </TitlesOfParts>
  <Company>FRIHCOI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i.son</dc:creator>
  <cp:lastModifiedBy>stat</cp:lastModifiedBy>
  <cp:revision>711</cp:revision>
  <cp:lastPrinted>2019-12-03T08:37:51Z</cp:lastPrinted>
  <dcterms:created xsi:type="dcterms:W3CDTF">2015-03-17T12:19:09Z</dcterms:created>
  <dcterms:modified xsi:type="dcterms:W3CDTF">2021-12-07T14:13:07Z</dcterms:modified>
</cp:coreProperties>
</file>